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7" r:id="rId3"/>
    <p:sldId id="258" r:id="rId4"/>
    <p:sldId id="259" r:id="rId5"/>
    <p:sldId id="261" r:id="rId6"/>
    <p:sldId id="263" r:id="rId7"/>
    <p:sldId id="260"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5" d="100"/>
          <a:sy n="115" d="100"/>
        </p:scale>
        <p:origin x="1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4242793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3794448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28422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3428406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99620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1852741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2872715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1524299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370297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05B60B-2A8F-4397-8FC7-35C05C6BD03E}" type="datetimeFigureOut">
              <a:rPr lang="en-GB" smtClean="0"/>
              <a:t>26/11/2021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533862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05B60B-2A8F-4397-8FC7-35C05C6BD03E}"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3802325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05B60B-2A8F-4397-8FC7-35C05C6BD03E}" type="datetimeFigureOut">
              <a:rPr lang="en-GB" smtClean="0"/>
              <a:t>26/11/2021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309408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05B60B-2A8F-4397-8FC7-35C05C6BD03E}" type="datetimeFigureOut">
              <a:rPr lang="en-GB" smtClean="0"/>
              <a:t>26/11/2021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322319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05B60B-2A8F-4397-8FC7-35C05C6BD03E}" type="datetimeFigureOut">
              <a:rPr lang="en-GB" smtClean="0"/>
              <a:t>26/11/2021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98648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05B60B-2A8F-4397-8FC7-35C05C6BD03E}"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2316672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605B60B-2A8F-4397-8FC7-35C05C6BD03E}"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B2F919-8732-4BD7-B24F-6C1A6E5EE517}" type="slidenum">
              <a:rPr lang="en-GB" smtClean="0"/>
              <a:t>‹#›</a:t>
            </a:fld>
            <a:endParaRPr lang="en-GB"/>
          </a:p>
        </p:txBody>
      </p:sp>
    </p:spTree>
    <p:extLst>
      <p:ext uri="{BB962C8B-B14F-4D97-AF65-F5344CB8AC3E}">
        <p14:creationId xmlns:p14="http://schemas.microsoft.com/office/powerpoint/2010/main" val="3079732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05B60B-2A8F-4397-8FC7-35C05C6BD03E}" type="datetimeFigureOut">
              <a:rPr lang="en-GB" smtClean="0"/>
              <a:t>26/11/2021</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9B2F919-8732-4BD7-B24F-6C1A6E5EE517}" type="slidenum">
              <a:rPr lang="en-GB" smtClean="0"/>
              <a:t>‹#›</a:t>
            </a:fld>
            <a:endParaRPr lang="en-GB"/>
          </a:p>
        </p:txBody>
      </p:sp>
    </p:spTree>
    <p:extLst>
      <p:ext uri="{BB962C8B-B14F-4D97-AF65-F5344CB8AC3E}">
        <p14:creationId xmlns:p14="http://schemas.microsoft.com/office/powerpoint/2010/main" val="184341235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www.oxfordowl.co.uk/for-home/advice-for-parents/phonics-videos/#animation" TargetMode="External"/><Relationship Id="rId4" Type="http://schemas.openxmlformats.org/officeDocument/2006/relationships/hyperlink" Target="http://www.phonicsplay.com/" TargetMode="Externa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107797"/>
            <a:ext cx="11417300" cy="1968036"/>
          </a:xfrm>
        </p:spPr>
        <p:txBody>
          <a:bodyPr/>
          <a:lstStyle/>
          <a:p>
            <a:r>
              <a:rPr lang="en-GB" sz="6600" dirty="0" smtClean="0"/>
              <a:t>Phonics Screening Check</a:t>
            </a:r>
            <a:br>
              <a:rPr lang="en-GB" sz="6600" dirty="0" smtClean="0"/>
            </a:br>
            <a:r>
              <a:rPr lang="en-GB" dirty="0" smtClean="0">
                <a:solidFill>
                  <a:schemeClr val="tx1"/>
                </a:solidFill>
              </a:rPr>
              <a:t>Information for parents and carers</a:t>
            </a:r>
            <a:endParaRPr lang="en-GB" dirty="0">
              <a:solidFill>
                <a:schemeClr val="tx1"/>
              </a:solidFill>
            </a:endParaRPr>
          </a:p>
        </p:txBody>
      </p:sp>
      <p:sp>
        <p:nvSpPr>
          <p:cNvPr id="3" name="Subtitle 2"/>
          <p:cNvSpPr>
            <a:spLocks noGrp="1"/>
          </p:cNvSpPr>
          <p:nvPr>
            <p:ph type="subTitle" idx="1"/>
          </p:nvPr>
        </p:nvSpPr>
        <p:spPr>
          <a:xfrm>
            <a:off x="2339403" y="3061972"/>
            <a:ext cx="7543149" cy="1671543"/>
          </a:xfrm>
        </p:spPr>
        <p:txBody>
          <a:bodyPr>
            <a:normAutofit fontScale="70000" lnSpcReduction="20000"/>
          </a:bodyPr>
          <a:lstStyle/>
          <a:p>
            <a:r>
              <a:rPr lang="en-GB" sz="4800" dirty="0" smtClean="0"/>
              <a:t>Year One</a:t>
            </a:r>
          </a:p>
          <a:p>
            <a:r>
              <a:rPr lang="en-GB" sz="4800" dirty="0" smtClean="0"/>
              <a:t>Presented by </a:t>
            </a:r>
          </a:p>
          <a:p>
            <a:r>
              <a:rPr lang="en-GB" sz="4800" dirty="0" smtClean="0"/>
              <a:t>Miss Lawes and Mrs Watson</a:t>
            </a:r>
            <a:endParaRPr lang="en-GB" sz="4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06" y="2819806"/>
            <a:ext cx="4152493" cy="4152493"/>
          </a:xfrm>
          <a:prstGeom prst="rect">
            <a:avLst/>
          </a:prstGeom>
        </p:spPr>
      </p:pic>
      <p:pic>
        <p:nvPicPr>
          <p:cNvPr id="5" name="Picture 2" descr="pic8"/>
          <p:cNvPicPr>
            <a:picLocks noChangeAspect="1" noChangeArrowheads="1"/>
          </p:cNvPicPr>
          <p:nvPr/>
        </p:nvPicPr>
        <p:blipFill rotWithShape="1">
          <a:blip r:embed="rId5">
            <a:extLst>
              <a:ext uri="{28A0092B-C50C-407E-A947-70E740481C1C}">
                <a14:useLocalDpi xmlns:a14="http://schemas.microsoft.com/office/drawing/2010/main" val="0"/>
              </a:ext>
            </a:extLst>
          </a:blip>
          <a:srcRect l="23735" t="21582" r="23000"/>
          <a:stretch/>
        </p:blipFill>
        <p:spPr bwMode="auto">
          <a:xfrm>
            <a:off x="249903" y="-31247"/>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6"/>
          <a:stretch>
            <a:fillRect/>
          </a:stretch>
        </p:blipFill>
        <p:spPr>
          <a:xfrm>
            <a:off x="6980548" y="90354"/>
            <a:ext cx="3983207" cy="904885"/>
          </a:xfrm>
          <a:prstGeom prst="rect">
            <a:avLst/>
          </a:prstGeom>
        </p:spPr>
      </p:pic>
      <p:pic>
        <p:nvPicPr>
          <p:cNvPr id="7"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7"/>
          <a:stretch>
            <a:fillRect/>
          </a:stretch>
        </p:blipFill>
        <p:spPr>
          <a:xfrm>
            <a:off x="11168970" y="5661"/>
            <a:ext cx="1023030" cy="104104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pic>
        <p:nvPicPr>
          <p:cNvPr id="9" name="Picture 15" descr="A person smiling for the camera&#10;&#10;Description generated with very high confidence">
            <a:extLst>
              <a:ext uri="{FF2B5EF4-FFF2-40B4-BE49-F238E27FC236}">
                <a16:creationId xmlns:a16="http://schemas.microsoft.com/office/drawing/2014/main" id="{B43295AB-B2C7-4FE7-84C0-74931FA042BE}"/>
              </a:ext>
            </a:extLst>
          </p:cNvPr>
          <p:cNvPicPr>
            <a:picLocks noChangeAspect="1"/>
          </p:cNvPicPr>
          <p:nvPr/>
        </p:nvPicPr>
        <p:blipFill>
          <a:blip r:embed="rId9"/>
          <a:stretch>
            <a:fillRect/>
          </a:stretch>
        </p:blipFill>
        <p:spPr>
          <a:xfrm>
            <a:off x="5500829" y="4881682"/>
            <a:ext cx="1239939" cy="1757822"/>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03104" y="4881682"/>
            <a:ext cx="1180865" cy="176595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92954590"/>
      </p:ext>
    </p:extLst>
  </p:cSld>
  <p:clrMapOvr>
    <a:masterClrMapping/>
  </p:clrMapOvr>
  <mc:AlternateContent xmlns:mc="http://schemas.openxmlformats.org/markup-compatibility/2006" xmlns:p14="http://schemas.microsoft.com/office/powerpoint/2010/main">
    <mc:Choice Requires="p14">
      <p:transition spd="slow" p14:dur="2000" advTm="27982"/>
    </mc:Choice>
    <mc:Fallback xmlns="">
      <p:transition spd="slow" advTm="2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49" y="1099117"/>
            <a:ext cx="8596668" cy="1320800"/>
          </a:xfrm>
        </p:spPr>
        <p:txBody>
          <a:bodyPr/>
          <a:lstStyle/>
          <a:p>
            <a:r>
              <a:rPr lang="en-GB" dirty="0" smtClean="0"/>
              <a:t>Thank you for listening and reading</a:t>
            </a:r>
            <a:endParaRPr lang="en-GB" dirty="0"/>
          </a:p>
        </p:txBody>
      </p:sp>
      <p:sp>
        <p:nvSpPr>
          <p:cNvPr id="3" name="Content Placeholder 2"/>
          <p:cNvSpPr>
            <a:spLocks noGrp="1"/>
          </p:cNvSpPr>
          <p:nvPr>
            <p:ph idx="1"/>
          </p:nvPr>
        </p:nvSpPr>
        <p:spPr>
          <a:xfrm>
            <a:off x="702734" y="1892301"/>
            <a:ext cx="9685866" cy="4226634"/>
          </a:xfrm>
        </p:spPr>
        <p:txBody>
          <a:bodyPr>
            <a:normAutofit/>
          </a:bodyPr>
          <a:lstStyle/>
          <a:p>
            <a:r>
              <a:rPr lang="en-GB" sz="2400" dirty="0" smtClean="0"/>
              <a:t>Please take time to familiarise yourself with the different slides on this presentation and visit the website recommended. </a:t>
            </a:r>
          </a:p>
          <a:p>
            <a:r>
              <a:rPr lang="en-GB" sz="2400" dirty="0" smtClean="0"/>
              <a:t>We are always here to answer any queries so please come and see us if needed. </a:t>
            </a:r>
          </a:p>
          <a:p>
            <a:endParaRPr lang="en-GB" sz="2400" dirty="0"/>
          </a:p>
          <a:p>
            <a:r>
              <a:rPr lang="en-GB" sz="2400" dirty="0" smtClean="0"/>
              <a:t>Happy Phonics Practising! </a:t>
            </a:r>
          </a:p>
        </p:txBody>
      </p:sp>
      <p:pic>
        <p:nvPicPr>
          <p:cNvPr id="4" name="Picture 2" descr="pic8"/>
          <p:cNvPicPr>
            <a:picLocks noChangeAspect="1" noChangeArrowheads="1"/>
          </p:cNvPicPr>
          <p:nvPr/>
        </p:nvPicPr>
        <p:blipFill rotWithShape="1">
          <a:blip r:embed="rId4">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5"/>
          <a:stretch>
            <a:fillRect/>
          </a:stretch>
        </p:blipFill>
        <p:spPr>
          <a:xfrm>
            <a:off x="6828148" y="194232"/>
            <a:ext cx="3983207" cy="904885"/>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6"/>
          <a:stretch>
            <a:fillRect/>
          </a:stretch>
        </p:blipFill>
        <p:spPr>
          <a:xfrm>
            <a:off x="11016570" y="109539"/>
            <a:ext cx="1023030" cy="104104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4857533"/>
      </p:ext>
    </p:extLst>
  </p:cSld>
  <p:clrMapOvr>
    <a:masterClrMapping/>
  </p:clrMapOvr>
  <mc:AlternateContent xmlns:mc="http://schemas.openxmlformats.org/markup-compatibility/2006" xmlns:p14="http://schemas.microsoft.com/office/powerpoint/2010/main">
    <mc:Choice Requires="p14">
      <p:transition spd="slow" p14:dur="2000" advTm="47857"/>
    </mc:Choice>
    <mc:Fallback xmlns="">
      <p:transition spd="slow" advTm="47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442" y="1042989"/>
            <a:ext cx="8596668" cy="1320800"/>
          </a:xfrm>
        </p:spPr>
        <p:txBody>
          <a:bodyPr/>
          <a:lstStyle/>
          <a:p>
            <a:r>
              <a:rPr lang="en-GB" b="1" dirty="0" smtClean="0"/>
              <a:t>Why</a:t>
            </a:r>
            <a:r>
              <a:rPr lang="en-GB" dirty="0" smtClean="0"/>
              <a:t> is there a phonics screening check?</a:t>
            </a:r>
            <a:endParaRPr lang="en-GB" dirty="0"/>
          </a:p>
        </p:txBody>
      </p:sp>
      <p:sp>
        <p:nvSpPr>
          <p:cNvPr id="3" name="Content Placeholder 2"/>
          <p:cNvSpPr>
            <a:spLocks noGrp="1"/>
          </p:cNvSpPr>
          <p:nvPr>
            <p:ph idx="1"/>
          </p:nvPr>
        </p:nvSpPr>
        <p:spPr>
          <a:xfrm>
            <a:off x="486834" y="1703389"/>
            <a:ext cx="8596668" cy="4849811"/>
          </a:xfrm>
        </p:spPr>
        <p:txBody>
          <a:bodyPr>
            <a:normAutofit lnSpcReduction="10000"/>
          </a:bodyPr>
          <a:lstStyle/>
          <a:p>
            <a:r>
              <a:rPr lang="en-GB" sz="2400" dirty="0" smtClean="0"/>
              <a:t>Taken by all Year One children in England in early June.</a:t>
            </a:r>
          </a:p>
          <a:p>
            <a:r>
              <a:rPr lang="en-GB" sz="2400" dirty="0" smtClean="0"/>
              <a:t>Designed to </a:t>
            </a:r>
            <a:r>
              <a:rPr lang="en-GB" sz="2400" dirty="0"/>
              <a:t>give teachers and parents information on how </a:t>
            </a:r>
            <a:r>
              <a:rPr lang="en-GB" sz="2400" dirty="0" smtClean="0"/>
              <a:t>each </a:t>
            </a:r>
            <a:r>
              <a:rPr lang="en-GB" sz="2400" dirty="0"/>
              <a:t>child is progressing in phonics. </a:t>
            </a:r>
            <a:endParaRPr lang="en-GB" sz="2400" dirty="0" smtClean="0"/>
          </a:p>
          <a:p>
            <a:r>
              <a:rPr lang="en-GB" sz="2400" dirty="0" smtClean="0"/>
              <a:t>The inclusion of non-words (alien words) gives a strong indication of your child’s ability to chop and blend, as other strategies (recognition by sight) aren’t available to them. Does your child have the strategies needed to read unfamiliar words?</a:t>
            </a:r>
          </a:p>
          <a:p>
            <a:r>
              <a:rPr lang="en-GB" sz="2400" dirty="0" smtClean="0"/>
              <a:t>Assesses your child’s ability to chop and blend all of the sounds learnt in Reception and Year One.</a:t>
            </a:r>
          </a:p>
          <a:p>
            <a:r>
              <a:rPr lang="en-GB" sz="2400" dirty="0" smtClean="0"/>
              <a:t>It </a:t>
            </a:r>
            <a:r>
              <a:rPr lang="en-GB" sz="2400" dirty="0"/>
              <a:t>will help to identify whether your child needs additional </a:t>
            </a:r>
            <a:r>
              <a:rPr lang="en-GB" sz="2400" dirty="0" smtClean="0"/>
              <a:t>support.</a:t>
            </a:r>
          </a:p>
          <a:p>
            <a:pPr marL="0" indent="0">
              <a:buNone/>
            </a:pP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6200" y="4420418"/>
            <a:ext cx="3225800" cy="2132782"/>
          </a:xfrm>
          <a:prstGeom prst="rect">
            <a:avLst/>
          </a:prstGeom>
        </p:spPr>
      </p:pic>
      <p:pic>
        <p:nvPicPr>
          <p:cNvPr id="5" name="Picture 2" descr="pic8"/>
          <p:cNvPicPr>
            <a:picLocks noChangeAspect="1" noChangeArrowheads="1"/>
          </p:cNvPicPr>
          <p:nvPr/>
        </p:nvPicPr>
        <p:blipFill rotWithShape="1">
          <a:blip r:embed="rId5">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6"/>
          <a:stretch>
            <a:fillRect/>
          </a:stretch>
        </p:blipFill>
        <p:spPr>
          <a:xfrm>
            <a:off x="6828148" y="194232"/>
            <a:ext cx="3983207" cy="904885"/>
          </a:xfrm>
          <a:prstGeom prst="rect">
            <a:avLst/>
          </a:prstGeom>
        </p:spPr>
      </p:pic>
      <p:pic>
        <p:nvPicPr>
          <p:cNvPr id="7"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7"/>
          <a:stretch>
            <a:fillRect/>
          </a:stretch>
        </p:blipFill>
        <p:spPr>
          <a:xfrm>
            <a:off x="11016570" y="109539"/>
            <a:ext cx="1023030" cy="104104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9068579"/>
      </p:ext>
    </p:extLst>
  </p:cSld>
  <p:clrMapOvr>
    <a:masterClrMapping/>
  </p:clrMapOvr>
  <mc:AlternateContent xmlns:mc="http://schemas.openxmlformats.org/markup-compatibility/2006" xmlns:p14="http://schemas.microsoft.com/office/powerpoint/2010/main">
    <mc:Choice Requires="p14">
      <p:transition spd="slow" p14:dur="2000" advTm="41269"/>
    </mc:Choice>
    <mc:Fallback xmlns="">
      <p:transition spd="slow" advTm="41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499" y="1270000"/>
            <a:ext cx="8596668" cy="1320800"/>
          </a:xfrm>
        </p:spPr>
        <p:txBody>
          <a:bodyPr/>
          <a:lstStyle/>
          <a:p>
            <a:r>
              <a:rPr lang="en-GB" dirty="0" smtClean="0"/>
              <a:t>How is the check administered?</a:t>
            </a:r>
            <a:endParaRPr lang="en-GB" dirty="0"/>
          </a:p>
        </p:txBody>
      </p:sp>
      <p:sp>
        <p:nvSpPr>
          <p:cNvPr id="3" name="Content Placeholder 2"/>
          <p:cNvSpPr>
            <a:spLocks noGrp="1"/>
          </p:cNvSpPr>
          <p:nvPr>
            <p:ph idx="1"/>
          </p:nvPr>
        </p:nvSpPr>
        <p:spPr>
          <a:xfrm>
            <a:off x="677334" y="1930400"/>
            <a:ext cx="8596668" cy="3880773"/>
          </a:xfrm>
        </p:spPr>
        <p:txBody>
          <a:bodyPr>
            <a:normAutofit fontScale="92500"/>
          </a:bodyPr>
          <a:lstStyle/>
          <a:p>
            <a:r>
              <a:rPr lang="en-GB" sz="2400" dirty="0"/>
              <a:t>The check takes place in </a:t>
            </a:r>
            <a:r>
              <a:rPr lang="en-GB" sz="2400" dirty="0" smtClean="0"/>
              <a:t>school, during the normal school day.</a:t>
            </a:r>
            <a:endParaRPr lang="en-GB" sz="2400" dirty="0"/>
          </a:p>
          <a:p>
            <a:r>
              <a:rPr lang="en-GB" sz="2400" dirty="0"/>
              <a:t>Your child will do the check </a:t>
            </a:r>
            <a:r>
              <a:rPr lang="en-GB" sz="2400" dirty="0" smtClean="0"/>
              <a:t>1:1 with </a:t>
            </a:r>
            <a:r>
              <a:rPr lang="en-GB" sz="2400" dirty="0"/>
              <a:t>their class </a:t>
            </a:r>
            <a:r>
              <a:rPr lang="en-GB" sz="2400" dirty="0" smtClean="0"/>
              <a:t>teacher, in a quiet room near their classroom.</a:t>
            </a:r>
            <a:endParaRPr lang="en-GB" sz="2400" dirty="0"/>
          </a:p>
          <a:p>
            <a:r>
              <a:rPr lang="en-GB" sz="2400" dirty="0"/>
              <a:t>There will be a few practice words first to make sure your child understands the activity</a:t>
            </a:r>
            <a:r>
              <a:rPr lang="en-GB" sz="2400" dirty="0" smtClean="0"/>
              <a:t>.</a:t>
            </a:r>
            <a:endParaRPr lang="en-GB" sz="2400" dirty="0"/>
          </a:p>
          <a:p>
            <a:r>
              <a:rPr lang="en-GB" sz="2400" dirty="0" smtClean="0"/>
              <a:t>The check assesses </a:t>
            </a:r>
            <a:r>
              <a:rPr lang="en-GB" sz="2400" dirty="0"/>
              <a:t>phonics skills and knowledge learned through Reception and Year 1. </a:t>
            </a:r>
            <a:endParaRPr lang="en-GB" sz="2400" dirty="0" smtClean="0"/>
          </a:p>
          <a:p>
            <a:r>
              <a:rPr lang="en-GB" sz="2400" dirty="0" smtClean="0"/>
              <a:t>Through regular class activities and mock checks your child will be familiar and confident with the task.</a:t>
            </a:r>
            <a:endParaRPr lang="en-GB" sz="2400" dirty="0"/>
          </a:p>
        </p:txBody>
      </p:sp>
      <p:pic>
        <p:nvPicPr>
          <p:cNvPr id="4" name="Picture 2" descr="pic8"/>
          <p:cNvPicPr>
            <a:picLocks noChangeAspect="1" noChangeArrowheads="1"/>
          </p:cNvPicPr>
          <p:nvPr/>
        </p:nvPicPr>
        <p:blipFill rotWithShape="1">
          <a:blip r:embed="rId4">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5"/>
          <a:stretch>
            <a:fillRect/>
          </a:stretch>
        </p:blipFill>
        <p:spPr>
          <a:xfrm>
            <a:off x="6828148" y="194232"/>
            <a:ext cx="3983207" cy="904885"/>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6"/>
          <a:stretch>
            <a:fillRect/>
          </a:stretch>
        </p:blipFill>
        <p:spPr>
          <a:xfrm>
            <a:off x="11016570" y="109539"/>
            <a:ext cx="1023030" cy="104104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97516009"/>
      </p:ext>
    </p:extLst>
  </p:cSld>
  <p:clrMapOvr>
    <a:masterClrMapping/>
  </p:clrMapOvr>
  <mc:AlternateContent xmlns:mc="http://schemas.openxmlformats.org/markup-compatibility/2006" xmlns:p14="http://schemas.microsoft.com/office/powerpoint/2010/main">
    <mc:Choice Requires="p14">
      <p:transition spd="slow" p14:dur="2000" advTm="54070"/>
    </mc:Choice>
    <mc:Fallback xmlns="">
      <p:transition spd="slow" advTm="54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249" y="865189"/>
            <a:ext cx="8596668" cy="1320800"/>
          </a:xfrm>
        </p:spPr>
        <p:txBody>
          <a:bodyPr/>
          <a:lstStyle/>
          <a:p>
            <a:r>
              <a:rPr lang="en-GB" dirty="0" smtClean="0"/>
              <a:t>Details of the check</a:t>
            </a:r>
            <a:endParaRPr lang="en-GB" dirty="0"/>
          </a:p>
        </p:txBody>
      </p:sp>
      <p:sp>
        <p:nvSpPr>
          <p:cNvPr id="3" name="Content Placeholder 2"/>
          <p:cNvSpPr>
            <a:spLocks noGrp="1"/>
          </p:cNvSpPr>
          <p:nvPr>
            <p:ph idx="1"/>
          </p:nvPr>
        </p:nvSpPr>
        <p:spPr>
          <a:xfrm>
            <a:off x="563034" y="1525589"/>
            <a:ext cx="8596668" cy="3880773"/>
          </a:xfrm>
        </p:spPr>
        <p:txBody>
          <a:bodyPr>
            <a:normAutofit fontScale="85000" lnSpcReduction="20000"/>
          </a:bodyPr>
          <a:lstStyle/>
          <a:p>
            <a:r>
              <a:rPr lang="en-GB" sz="2400" dirty="0" smtClean="0"/>
              <a:t>Practice words first</a:t>
            </a:r>
            <a:endParaRPr lang="en-GB" sz="2400" dirty="0"/>
          </a:p>
          <a:p>
            <a:r>
              <a:rPr lang="en-GB" sz="2400" dirty="0" smtClean="0"/>
              <a:t>40 words; 4-5 words per page</a:t>
            </a:r>
          </a:p>
          <a:p>
            <a:r>
              <a:rPr lang="en-GB" sz="2400" dirty="0" smtClean="0"/>
              <a:t>20 real words and 20 ‘alien’ words</a:t>
            </a:r>
          </a:p>
          <a:p>
            <a:r>
              <a:rPr lang="en-GB" sz="2400" dirty="0" smtClean="0"/>
              <a:t>Sound buttons on whiteboards/photocopy </a:t>
            </a:r>
          </a:p>
          <a:p>
            <a:pPr marL="0" indent="0">
              <a:buNone/>
            </a:pPr>
            <a:r>
              <a:rPr lang="en-GB" sz="2400" dirty="0" smtClean="0"/>
              <a:t>(must be added by the child themselves)</a:t>
            </a:r>
          </a:p>
          <a:p>
            <a:r>
              <a:rPr lang="en-GB" sz="2400" dirty="0" smtClean="0"/>
              <a:t>10 -15 minutes</a:t>
            </a:r>
          </a:p>
          <a:p>
            <a:r>
              <a:rPr lang="en-GB" sz="2400" dirty="0" smtClean="0"/>
              <a:t>Pass mark approximately 32/40 (varies each year depending on how children across the country have performed that year on that particular check.) – you will get your child’s results by the end of the summer term.</a:t>
            </a:r>
          </a:p>
          <a:p>
            <a:r>
              <a:rPr lang="en-GB" sz="2400" dirty="0" smtClean="0"/>
              <a:t>Retakes in Year 2 if necessary.</a:t>
            </a:r>
          </a:p>
          <a:p>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5832" y="4069970"/>
            <a:ext cx="3716168" cy="2672783"/>
          </a:xfrm>
          <a:prstGeom prst="rect">
            <a:avLst/>
          </a:prstGeom>
        </p:spPr>
      </p:pic>
      <p:pic>
        <p:nvPicPr>
          <p:cNvPr id="6" name="Picture 2" descr="pic8"/>
          <p:cNvPicPr>
            <a:picLocks noChangeAspect="1" noChangeArrowheads="1"/>
          </p:cNvPicPr>
          <p:nvPr/>
        </p:nvPicPr>
        <p:blipFill rotWithShape="1">
          <a:blip r:embed="rId5">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6"/>
          <a:stretch>
            <a:fillRect/>
          </a:stretch>
        </p:blipFill>
        <p:spPr>
          <a:xfrm>
            <a:off x="6828148" y="194232"/>
            <a:ext cx="3983207" cy="904885"/>
          </a:xfrm>
          <a:prstGeom prst="rect">
            <a:avLst/>
          </a:prstGeom>
        </p:spPr>
      </p:pic>
      <p:pic>
        <p:nvPicPr>
          <p:cNvPr id="8"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7"/>
          <a:stretch>
            <a:fillRect/>
          </a:stretch>
        </p:blipFill>
        <p:spPr>
          <a:xfrm>
            <a:off x="11016570" y="109539"/>
            <a:ext cx="1023030" cy="104104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6281054"/>
      </p:ext>
    </p:extLst>
  </p:cSld>
  <p:clrMapOvr>
    <a:masterClrMapping/>
  </p:clrMapOvr>
  <mc:AlternateContent xmlns:mc="http://schemas.openxmlformats.org/markup-compatibility/2006" xmlns:p14="http://schemas.microsoft.com/office/powerpoint/2010/main">
    <mc:Choice Requires="p14">
      <p:transition spd="slow" p14:dur="2000" advTm="86398"/>
    </mc:Choice>
    <mc:Fallback xmlns="">
      <p:transition spd="slow" advTm="8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42" y="1099117"/>
            <a:ext cx="8596668" cy="1320800"/>
          </a:xfrm>
        </p:spPr>
        <p:txBody>
          <a:bodyPr/>
          <a:lstStyle/>
          <a:p>
            <a:r>
              <a:rPr lang="en-GB" dirty="0" smtClean="0"/>
              <a:t>Terminology</a:t>
            </a:r>
            <a:endParaRPr lang="en-GB" dirty="0"/>
          </a:p>
        </p:txBody>
      </p:sp>
      <p:sp>
        <p:nvSpPr>
          <p:cNvPr id="3" name="Content Placeholder 2"/>
          <p:cNvSpPr>
            <a:spLocks noGrp="1"/>
          </p:cNvSpPr>
          <p:nvPr>
            <p:ph idx="1"/>
          </p:nvPr>
        </p:nvSpPr>
        <p:spPr>
          <a:xfrm>
            <a:off x="677334" y="1804989"/>
            <a:ext cx="8596668" cy="3880773"/>
          </a:xfrm>
        </p:spPr>
        <p:txBody>
          <a:bodyPr>
            <a:normAutofit lnSpcReduction="10000"/>
          </a:bodyPr>
          <a:lstStyle/>
          <a:p>
            <a:r>
              <a:rPr lang="en-GB" sz="2400" dirty="0" smtClean="0"/>
              <a:t>44 different phonemes (sounds)</a:t>
            </a:r>
          </a:p>
          <a:p>
            <a:r>
              <a:rPr lang="en-GB" sz="2400" dirty="0" smtClean="0"/>
              <a:t>Graphemes are the letters that represent those sounds.</a:t>
            </a:r>
          </a:p>
          <a:p>
            <a:r>
              <a:rPr lang="en-GB" sz="2400" dirty="0" smtClean="0"/>
              <a:t>Sound buttons</a:t>
            </a:r>
          </a:p>
          <a:p>
            <a:r>
              <a:rPr lang="en-GB" sz="2400" dirty="0" smtClean="0"/>
              <a:t>Chopping and blending</a:t>
            </a:r>
          </a:p>
          <a:p>
            <a:r>
              <a:rPr lang="en-GB" sz="2400" dirty="0" smtClean="0"/>
              <a:t>Digraph -  2 letter sound</a:t>
            </a:r>
          </a:p>
          <a:p>
            <a:r>
              <a:rPr lang="en-GB" sz="2400" dirty="0" smtClean="0"/>
              <a:t>Split digraph – 2 letter sound where the letters </a:t>
            </a:r>
          </a:p>
          <a:p>
            <a:pPr marL="0" indent="0">
              <a:buNone/>
            </a:pPr>
            <a:r>
              <a:rPr lang="en-GB" sz="2400" dirty="0" smtClean="0"/>
              <a:t>aren’t adjacent</a:t>
            </a:r>
          </a:p>
          <a:p>
            <a:r>
              <a:rPr lang="en-GB" sz="2400" dirty="0" err="1" smtClean="0"/>
              <a:t>Trigraph</a:t>
            </a:r>
            <a:r>
              <a:rPr lang="en-GB" sz="2400" dirty="0" smtClean="0"/>
              <a:t> – 3 letter sound</a:t>
            </a:r>
            <a:endParaRPr lang="en-GB"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0800" y="3125789"/>
            <a:ext cx="4775200" cy="3581400"/>
          </a:xfrm>
          <a:prstGeom prst="rect">
            <a:avLst/>
          </a:prstGeom>
        </p:spPr>
      </p:pic>
      <p:pic>
        <p:nvPicPr>
          <p:cNvPr id="5" name="Picture 2" descr="pic8"/>
          <p:cNvPicPr>
            <a:picLocks noChangeAspect="1" noChangeArrowheads="1"/>
          </p:cNvPicPr>
          <p:nvPr/>
        </p:nvPicPr>
        <p:blipFill rotWithShape="1">
          <a:blip r:embed="rId5">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6"/>
          <a:stretch>
            <a:fillRect/>
          </a:stretch>
        </p:blipFill>
        <p:spPr>
          <a:xfrm>
            <a:off x="6828148" y="194232"/>
            <a:ext cx="3983207" cy="904885"/>
          </a:xfrm>
          <a:prstGeom prst="rect">
            <a:avLst/>
          </a:prstGeom>
        </p:spPr>
      </p:pic>
      <p:pic>
        <p:nvPicPr>
          <p:cNvPr id="7"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7"/>
          <a:stretch>
            <a:fillRect/>
          </a:stretch>
        </p:blipFill>
        <p:spPr>
          <a:xfrm>
            <a:off x="11016570" y="109539"/>
            <a:ext cx="1023030" cy="104104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8395192"/>
      </p:ext>
    </p:extLst>
  </p:cSld>
  <p:clrMapOvr>
    <a:masterClrMapping/>
  </p:clrMapOvr>
  <mc:AlternateContent xmlns:mc="http://schemas.openxmlformats.org/markup-compatibility/2006" xmlns:p14="http://schemas.microsoft.com/office/powerpoint/2010/main">
    <mc:Choice Requires="p14">
      <p:transition spd="slow" p14:dur="2000" advTm="114057"/>
    </mc:Choice>
    <mc:Fallback xmlns="">
      <p:transition spd="slow" advTm="11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499" y="877889"/>
            <a:ext cx="8596668" cy="1320800"/>
          </a:xfrm>
        </p:spPr>
        <p:txBody>
          <a:bodyPr/>
          <a:lstStyle/>
          <a:p>
            <a:r>
              <a:rPr lang="en-GB" dirty="0" smtClean="0"/>
              <a:t>Phases</a:t>
            </a:r>
            <a:endParaRPr lang="en-GB" dirty="0"/>
          </a:p>
        </p:txBody>
      </p:sp>
      <p:sp>
        <p:nvSpPr>
          <p:cNvPr id="3" name="Content Placeholder 2"/>
          <p:cNvSpPr>
            <a:spLocks noGrp="1"/>
          </p:cNvSpPr>
          <p:nvPr>
            <p:ph idx="1"/>
          </p:nvPr>
        </p:nvSpPr>
        <p:spPr>
          <a:xfrm>
            <a:off x="677334" y="1538289"/>
            <a:ext cx="8596668" cy="3880773"/>
          </a:xfrm>
        </p:spPr>
        <p:txBody>
          <a:bodyPr>
            <a:noAutofit/>
          </a:bodyPr>
          <a:lstStyle/>
          <a:p>
            <a:r>
              <a:rPr lang="en-GB" sz="2400" dirty="0" smtClean="0"/>
              <a:t>Phase 1 – developing listening skills through rhythm, rhyme, alliteration, environmental and instrumental sounds.</a:t>
            </a:r>
          </a:p>
          <a:p>
            <a:r>
              <a:rPr lang="en-GB" sz="2400" dirty="0" smtClean="0"/>
              <a:t>Phase 2 – the 19 most common single letter sounds</a:t>
            </a:r>
          </a:p>
          <a:p>
            <a:r>
              <a:rPr lang="en-GB" sz="2400" dirty="0" smtClean="0"/>
              <a:t>Phase 3 – the remaining single letter sounds and the most common digraphs/ </a:t>
            </a:r>
            <a:r>
              <a:rPr lang="en-GB" sz="2400" dirty="0" err="1" smtClean="0"/>
              <a:t>trigraphs</a:t>
            </a:r>
            <a:r>
              <a:rPr lang="en-GB" sz="2400" dirty="0" smtClean="0"/>
              <a:t>. Tricky words</a:t>
            </a:r>
          </a:p>
          <a:p>
            <a:r>
              <a:rPr lang="en-GB" sz="2400" dirty="0" smtClean="0"/>
              <a:t>Phase 4 – applying and practising the words taught so far. Tricky words. Consonant blends </a:t>
            </a:r>
            <a:r>
              <a:rPr lang="en-GB" sz="2400" dirty="0" err="1" smtClean="0"/>
              <a:t>e.g</a:t>
            </a:r>
            <a:r>
              <a:rPr lang="en-GB" sz="2400" dirty="0" smtClean="0"/>
              <a:t> </a:t>
            </a:r>
            <a:r>
              <a:rPr lang="en-GB" sz="2400" b="1" dirty="0" smtClean="0"/>
              <a:t>str</a:t>
            </a:r>
            <a:r>
              <a:rPr lang="en-GB" sz="2400" dirty="0" smtClean="0"/>
              <a:t>ong</a:t>
            </a:r>
          </a:p>
          <a:p>
            <a:r>
              <a:rPr lang="en-GB" sz="2400" dirty="0" smtClean="0"/>
              <a:t>Phase 5 – alternative spellings for sounds, e.g. </a:t>
            </a:r>
            <a:r>
              <a:rPr lang="en-GB" sz="2400" dirty="0" err="1" smtClean="0"/>
              <a:t>ie</a:t>
            </a:r>
            <a:r>
              <a:rPr lang="en-GB" sz="2400" dirty="0" smtClean="0"/>
              <a:t>, </a:t>
            </a:r>
            <a:r>
              <a:rPr lang="en-GB" sz="2400" dirty="0" err="1" smtClean="0"/>
              <a:t>i</a:t>
            </a:r>
            <a:r>
              <a:rPr lang="en-GB" sz="2400" dirty="0" smtClean="0"/>
              <a:t>-e, </a:t>
            </a:r>
            <a:r>
              <a:rPr lang="en-GB" sz="2400" dirty="0" err="1" smtClean="0"/>
              <a:t>igh</a:t>
            </a:r>
            <a:r>
              <a:rPr lang="en-GB" sz="2400" dirty="0" smtClean="0"/>
              <a:t>. Introduction of split digraph, alternative pronunciations, e.g. soft /c/ in ice</a:t>
            </a:r>
            <a:endParaRPr lang="en-GB" sz="2400" dirty="0"/>
          </a:p>
        </p:txBody>
      </p:sp>
      <p:pic>
        <p:nvPicPr>
          <p:cNvPr id="4" name="Picture 2" descr="pic8"/>
          <p:cNvPicPr>
            <a:picLocks noChangeAspect="1" noChangeArrowheads="1"/>
          </p:cNvPicPr>
          <p:nvPr/>
        </p:nvPicPr>
        <p:blipFill rotWithShape="1">
          <a:blip r:embed="rId4">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5"/>
          <a:stretch>
            <a:fillRect/>
          </a:stretch>
        </p:blipFill>
        <p:spPr>
          <a:xfrm>
            <a:off x="6828148" y="194232"/>
            <a:ext cx="3983207" cy="904885"/>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6"/>
          <a:stretch>
            <a:fillRect/>
          </a:stretch>
        </p:blipFill>
        <p:spPr>
          <a:xfrm>
            <a:off x="11016570" y="109539"/>
            <a:ext cx="1023030" cy="104104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2191991"/>
      </p:ext>
    </p:extLst>
  </p:cSld>
  <p:clrMapOvr>
    <a:masterClrMapping/>
  </p:clrMapOvr>
  <mc:AlternateContent xmlns:mc="http://schemas.openxmlformats.org/markup-compatibility/2006" xmlns:p14="http://schemas.microsoft.com/office/powerpoint/2010/main">
    <mc:Choice Requires="p14">
      <p:transition spd="slow" p14:dur="2000" advTm="111936"/>
    </mc:Choice>
    <mc:Fallback xmlns="">
      <p:transition spd="slow" advTm="11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49" y="1099117"/>
            <a:ext cx="8596668" cy="1320800"/>
          </a:xfrm>
        </p:spPr>
        <p:txBody>
          <a:bodyPr/>
          <a:lstStyle/>
          <a:p>
            <a:r>
              <a:rPr lang="en-GB" dirty="0" smtClean="0"/>
              <a:t>How can you prepare your child for the check?</a:t>
            </a:r>
            <a:endParaRPr lang="en-GB" dirty="0"/>
          </a:p>
        </p:txBody>
      </p:sp>
      <p:sp>
        <p:nvSpPr>
          <p:cNvPr id="3" name="Content Placeholder 2"/>
          <p:cNvSpPr>
            <a:spLocks noGrp="1"/>
          </p:cNvSpPr>
          <p:nvPr>
            <p:ph idx="1"/>
          </p:nvPr>
        </p:nvSpPr>
        <p:spPr/>
        <p:txBody>
          <a:bodyPr>
            <a:normAutofit fontScale="77500" lnSpcReduction="20000"/>
          </a:bodyPr>
          <a:lstStyle/>
          <a:p>
            <a:r>
              <a:rPr lang="en-GB" sz="2400" dirty="0" smtClean="0"/>
              <a:t>We aim to work in partnership with you all in providing the best chances for your child. So please take time to find out what support you can offer at home too.</a:t>
            </a:r>
          </a:p>
          <a:p>
            <a:r>
              <a:rPr lang="en-GB" sz="2400" dirty="0" smtClean="0"/>
              <a:t>Phase 3 and phase 5 flashcards – these will be issued to children who we feel might benefit from extra practice at home.</a:t>
            </a:r>
          </a:p>
          <a:p>
            <a:r>
              <a:rPr lang="en-GB" sz="2400" dirty="0"/>
              <a:t>Pure sound pronunciation (‘t’ not ‘</a:t>
            </a:r>
            <a:r>
              <a:rPr lang="en-GB" sz="2400" dirty="0" err="1"/>
              <a:t>tuh</a:t>
            </a:r>
            <a:r>
              <a:rPr lang="en-GB" sz="2400" dirty="0" smtClean="0"/>
              <a:t>’)</a:t>
            </a:r>
          </a:p>
          <a:p>
            <a:r>
              <a:rPr lang="en-GB" sz="2400" dirty="0" smtClean="0">
                <a:hlinkClick r:id="rId4"/>
              </a:rPr>
              <a:t>www.phonicsplay.com</a:t>
            </a:r>
            <a:r>
              <a:rPr lang="en-GB" sz="2400" dirty="0" smtClean="0"/>
              <a:t> Phase 5 is the age-related expectation for Year 1</a:t>
            </a:r>
          </a:p>
          <a:p>
            <a:r>
              <a:rPr lang="en-GB" sz="2400" dirty="0" smtClean="0"/>
              <a:t>Sound buttons </a:t>
            </a:r>
          </a:p>
          <a:p>
            <a:r>
              <a:rPr lang="en-GB" sz="2400" dirty="0">
                <a:hlinkClick r:id="rId5"/>
              </a:rPr>
              <a:t>https://www.oxfordowl.co.uk/for-home/advice-for-parents/phonics-videos/#</a:t>
            </a:r>
            <a:r>
              <a:rPr lang="en-GB" sz="2400" dirty="0" smtClean="0">
                <a:hlinkClick r:id="rId5"/>
              </a:rPr>
              <a:t>animation</a:t>
            </a:r>
            <a:endParaRPr lang="en-GB" sz="2400" dirty="0" smtClean="0"/>
          </a:p>
          <a:p>
            <a:r>
              <a:rPr lang="en-GB" sz="2400" dirty="0" smtClean="0"/>
              <a:t>Re-read books to build up confidence and fluency. Read at least 4 times a week at home.</a:t>
            </a:r>
            <a:endParaRPr lang="en-GB" sz="2400" dirty="0"/>
          </a:p>
        </p:txBody>
      </p:sp>
      <p:pic>
        <p:nvPicPr>
          <p:cNvPr id="4" name="Picture 2" descr="pic8"/>
          <p:cNvPicPr>
            <a:picLocks noChangeAspect="1" noChangeArrowheads="1"/>
          </p:cNvPicPr>
          <p:nvPr/>
        </p:nvPicPr>
        <p:blipFill rotWithShape="1">
          <a:blip r:embed="rId6">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7"/>
          <a:stretch>
            <a:fillRect/>
          </a:stretch>
        </p:blipFill>
        <p:spPr>
          <a:xfrm>
            <a:off x="6828148" y="194232"/>
            <a:ext cx="3983207" cy="904885"/>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8"/>
          <a:stretch>
            <a:fillRect/>
          </a:stretch>
        </p:blipFill>
        <p:spPr>
          <a:xfrm>
            <a:off x="11016570" y="109539"/>
            <a:ext cx="1023030" cy="104104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842592"/>
      </p:ext>
    </p:extLst>
  </p:cSld>
  <p:clrMapOvr>
    <a:masterClrMapping/>
  </p:clrMapOvr>
  <mc:AlternateContent xmlns:mc="http://schemas.openxmlformats.org/markup-compatibility/2006" xmlns:p14="http://schemas.microsoft.com/office/powerpoint/2010/main">
    <mc:Choice Requires="p14">
      <p:transition spd="slow" p14:dur="2000" advTm="137310"/>
    </mc:Choice>
    <mc:Fallback xmlns="">
      <p:transition spd="slow" advTm="13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49" y="1099117"/>
            <a:ext cx="8596668" cy="1320800"/>
          </a:xfrm>
        </p:spPr>
        <p:txBody>
          <a:bodyPr/>
          <a:lstStyle/>
          <a:p>
            <a:r>
              <a:rPr lang="en-GB" dirty="0" smtClean="0"/>
              <a:t>How we will prepare your child for the check at school</a:t>
            </a:r>
            <a:endParaRPr lang="en-GB" dirty="0"/>
          </a:p>
        </p:txBody>
      </p:sp>
      <p:sp>
        <p:nvSpPr>
          <p:cNvPr id="3" name="Content Placeholder 2"/>
          <p:cNvSpPr>
            <a:spLocks noGrp="1"/>
          </p:cNvSpPr>
          <p:nvPr>
            <p:ph idx="1"/>
          </p:nvPr>
        </p:nvSpPr>
        <p:spPr>
          <a:xfrm>
            <a:off x="702734" y="2238161"/>
            <a:ext cx="9685866" cy="3880773"/>
          </a:xfrm>
        </p:spPr>
        <p:txBody>
          <a:bodyPr>
            <a:normAutofit/>
          </a:bodyPr>
          <a:lstStyle/>
          <a:p>
            <a:r>
              <a:rPr lang="en-GB" sz="2400" dirty="0" smtClean="0"/>
              <a:t>In November 2021 we carried out an initial mock check with all children. We will continue to monitor your child’s progress through reading activities and phonics lessons. </a:t>
            </a:r>
            <a:endParaRPr lang="en-GB" sz="2400" dirty="0"/>
          </a:p>
          <a:p>
            <a:r>
              <a:rPr lang="en-GB" sz="2400" dirty="0" smtClean="0"/>
              <a:t>We will carry out another mock in Spring term. </a:t>
            </a:r>
          </a:p>
          <a:p>
            <a:r>
              <a:rPr lang="en-GB" sz="2400" dirty="0" smtClean="0"/>
              <a:t>We used the information from the mock to group </a:t>
            </a:r>
            <a:r>
              <a:rPr lang="en-GB" sz="2400" dirty="0"/>
              <a:t>the children </a:t>
            </a:r>
            <a:r>
              <a:rPr lang="en-GB" sz="2400" dirty="0" smtClean="0"/>
              <a:t>for their phonics lessons based on their learning needs and next steps</a:t>
            </a:r>
          </a:p>
          <a:p>
            <a:r>
              <a:rPr lang="en-GB" sz="2400" dirty="0" smtClean="0"/>
              <a:t>We will share the results of the mock with parents and carers. This can be found in your child’s reading record from week beginning 29</a:t>
            </a:r>
            <a:r>
              <a:rPr lang="en-GB" sz="2400" baseline="30000" dirty="0" smtClean="0"/>
              <a:t>th</a:t>
            </a:r>
            <a:r>
              <a:rPr lang="en-GB" sz="2400" dirty="0" smtClean="0"/>
              <a:t> November</a:t>
            </a:r>
          </a:p>
        </p:txBody>
      </p:sp>
      <p:pic>
        <p:nvPicPr>
          <p:cNvPr id="4" name="Picture 2" descr="pic8"/>
          <p:cNvPicPr>
            <a:picLocks noChangeAspect="1" noChangeArrowheads="1"/>
          </p:cNvPicPr>
          <p:nvPr/>
        </p:nvPicPr>
        <p:blipFill rotWithShape="1">
          <a:blip r:embed="rId4">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5"/>
          <a:stretch>
            <a:fillRect/>
          </a:stretch>
        </p:blipFill>
        <p:spPr>
          <a:xfrm>
            <a:off x="6828148" y="194232"/>
            <a:ext cx="3983207" cy="904885"/>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6"/>
          <a:stretch>
            <a:fillRect/>
          </a:stretch>
        </p:blipFill>
        <p:spPr>
          <a:xfrm>
            <a:off x="11016570" y="109539"/>
            <a:ext cx="1023030" cy="104104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9419768"/>
      </p:ext>
    </p:extLst>
  </p:cSld>
  <p:clrMapOvr>
    <a:masterClrMapping/>
  </p:clrMapOvr>
  <mc:AlternateContent xmlns:mc="http://schemas.openxmlformats.org/markup-compatibility/2006" xmlns:p14="http://schemas.microsoft.com/office/powerpoint/2010/main">
    <mc:Choice Requires="p14">
      <p:transition spd="slow" p14:dur="2000" advTm="57944"/>
    </mc:Choice>
    <mc:Fallback xmlns="">
      <p:transition spd="slow" advTm="5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49" y="1099117"/>
            <a:ext cx="8596668" cy="1320800"/>
          </a:xfrm>
        </p:spPr>
        <p:txBody>
          <a:bodyPr/>
          <a:lstStyle/>
          <a:p>
            <a:r>
              <a:rPr lang="en-GB" dirty="0" smtClean="0"/>
              <a:t>What does the score mean at this stage?</a:t>
            </a:r>
            <a:endParaRPr lang="en-GB" dirty="0"/>
          </a:p>
        </p:txBody>
      </p:sp>
      <p:sp>
        <p:nvSpPr>
          <p:cNvPr id="3" name="Content Placeholder 2"/>
          <p:cNvSpPr>
            <a:spLocks noGrp="1"/>
          </p:cNvSpPr>
          <p:nvPr>
            <p:ph idx="1"/>
          </p:nvPr>
        </p:nvSpPr>
        <p:spPr>
          <a:xfrm>
            <a:off x="702734" y="1892301"/>
            <a:ext cx="9685866" cy="4226634"/>
          </a:xfrm>
        </p:spPr>
        <p:txBody>
          <a:bodyPr>
            <a:normAutofit fontScale="92500" lnSpcReduction="20000"/>
          </a:bodyPr>
          <a:lstStyle/>
          <a:p>
            <a:r>
              <a:rPr lang="en-GB" sz="2400" dirty="0" smtClean="0"/>
              <a:t>The pass mark for the check is generally 32 out of 40. </a:t>
            </a:r>
          </a:p>
          <a:p>
            <a:r>
              <a:rPr lang="en-GB" sz="2400" dirty="0" smtClean="0"/>
              <a:t>In the past children who have achieved 20 + on the initial mock have typically gone on to pass in the summer term. </a:t>
            </a:r>
          </a:p>
          <a:p>
            <a:r>
              <a:rPr lang="en-GB" sz="2400" dirty="0" smtClean="0"/>
              <a:t>We are aware that the children have missed a lot of schooling and we are focused on filling these gaps and developing their confidence to give them the best possible chance. All children in Year 1 in the UK will be in the same boat!</a:t>
            </a:r>
          </a:p>
          <a:p>
            <a:r>
              <a:rPr lang="en-GB" sz="2400" dirty="0" smtClean="0"/>
              <a:t>This year there has been a wide range of outcomes varying from a score of 0 to 40. Every child is different and will develop in their own time. </a:t>
            </a:r>
          </a:p>
          <a:p>
            <a:r>
              <a:rPr lang="en-GB" sz="2400" dirty="0" smtClean="0"/>
              <a:t>Please do not worry if you are surprised by the score achieved at this early stage.</a:t>
            </a:r>
          </a:p>
          <a:p>
            <a:r>
              <a:rPr lang="en-GB" sz="2400" dirty="0" smtClean="0"/>
              <a:t>In the same way, a high score at this stage does not necessarily indicate that your child should not continue to practice their phonics skills. </a:t>
            </a:r>
          </a:p>
          <a:p>
            <a:endParaRPr lang="en-GB" sz="2400" dirty="0" smtClean="0"/>
          </a:p>
        </p:txBody>
      </p:sp>
      <p:pic>
        <p:nvPicPr>
          <p:cNvPr id="4" name="Picture 2" descr="pic8"/>
          <p:cNvPicPr>
            <a:picLocks noChangeAspect="1" noChangeArrowheads="1"/>
          </p:cNvPicPr>
          <p:nvPr/>
        </p:nvPicPr>
        <p:blipFill rotWithShape="1">
          <a:blip r:embed="rId4">
            <a:extLst>
              <a:ext uri="{28A0092B-C50C-407E-A947-70E740481C1C}">
                <a14:useLocalDpi xmlns:a14="http://schemas.microsoft.com/office/drawing/2010/main" val="0"/>
              </a:ext>
            </a:extLst>
          </a:blip>
          <a:srcRect l="23735" t="21582" r="23000"/>
          <a:stretch/>
        </p:blipFill>
        <p:spPr bwMode="auto">
          <a:xfrm>
            <a:off x="97503" y="72631"/>
            <a:ext cx="797996" cy="1139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generated with very high confidence">
            <a:extLst>
              <a:ext uri="{FF2B5EF4-FFF2-40B4-BE49-F238E27FC236}">
                <a16:creationId xmlns:a16="http://schemas.microsoft.com/office/drawing/2014/main" id="{746A2CD3-04D0-454F-A6B0-C4C75BF06E3B}"/>
              </a:ext>
            </a:extLst>
          </p:cNvPr>
          <p:cNvPicPr>
            <a:picLocks noChangeAspect="1"/>
          </p:cNvPicPr>
          <p:nvPr/>
        </p:nvPicPr>
        <p:blipFill>
          <a:blip r:embed="rId5"/>
          <a:stretch>
            <a:fillRect/>
          </a:stretch>
        </p:blipFill>
        <p:spPr>
          <a:xfrm>
            <a:off x="6828148" y="194232"/>
            <a:ext cx="3983207" cy="904885"/>
          </a:xfrm>
          <a:prstGeom prst="rect">
            <a:avLst/>
          </a:prstGeom>
        </p:spPr>
      </p:pic>
      <p:pic>
        <p:nvPicPr>
          <p:cNvPr id="6" name="Picture 5" descr="A close up of a device&#10;&#10;Description generated with high confidence">
            <a:extLst>
              <a:ext uri="{FF2B5EF4-FFF2-40B4-BE49-F238E27FC236}">
                <a16:creationId xmlns:a16="http://schemas.microsoft.com/office/drawing/2014/main" id="{75C0D3F1-2891-4A2C-8BCA-B0125FAF3B3A}"/>
              </a:ext>
            </a:extLst>
          </p:cNvPr>
          <p:cNvPicPr>
            <a:picLocks noChangeAspect="1"/>
          </p:cNvPicPr>
          <p:nvPr/>
        </p:nvPicPr>
        <p:blipFill>
          <a:blip r:embed="rId6"/>
          <a:stretch>
            <a:fillRect/>
          </a:stretch>
        </p:blipFill>
        <p:spPr>
          <a:xfrm>
            <a:off x="11016570" y="109539"/>
            <a:ext cx="1023030" cy="104104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8513958"/>
      </p:ext>
    </p:extLst>
  </p:cSld>
  <p:clrMapOvr>
    <a:masterClrMapping/>
  </p:clrMapOvr>
  <mc:AlternateContent xmlns:mc="http://schemas.openxmlformats.org/markup-compatibility/2006" xmlns:p14="http://schemas.microsoft.com/office/powerpoint/2010/main">
    <mc:Choice Requires="p14">
      <p:transition spd="slow" p14:dur="2000" advTm="92754"/>
    </mc:Choice>
    <mc:Fallback xmlns="">
      <p:transition spd="slow" advTm="92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421</TotalTime>
  <Words>873</Words>
  <Application>Microsoft Office PowerPoint</Application>
  <PresentationFormat>Widescreen</PresentationFormat>
  <Paragraphs>65</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Trebuchet MS</vt:lpstr>
      <vt:lpstr>Wingdings 3</vt:lpstr>
      <vt:lpstr>Facet</vt:lpstr>
      <vt:lpstr>Phonics Screening Check Information for parents and carers</vt:lpstr>
      <vt:lpstr>Why is there a phonics screening check?</vt:lpstr>
      <vt:lpstr>How is the check administered?</vt:lpstr>
      <vt:lpstr>Details of the check</vt:lpstr>
      <vt:lpstr>Terminology</vt:lpstr>
      <vt:lpstr>Phases</vt:lpstr>
      <vt:lpstr>How can you prepare your child for the check?</vt:lpstr>
      <vt:lpstr>How we will prepare your child for the check at school</vt:lpstr>
      <vt:lpstr>What does the score mean at this stage?</vt:lpstr>
      <vt:lpstr>Thank you for listening and reading</vt:lpstr>
    </vt:vector>
  </TitlesOfParts>
  <Company>Holly Lodge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ARolfe</dc:creator>
  <cp:lastModifiedBy>Rachel Boys</cp:lastModifiedBy>
  <cp:revision>38</cp:revision>
  <dcterms:created xsi:type="dcterms:W3CDTF">2019-01-21T12:04:36Z</dcterms:created>
  <dcterms:modified xsi:type="dcterms:W3CDTF">2021-11-26T09:17:08Z</dcterms:modified>
</cp:coreProperties>
</file>